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503" r:id="rId3"/>
    <p:sldId id="476" r:id="rId5"/>
    <p:sldId id="432" r:id="rId6"/>
    <p:sldId id="433" r:id="rId7"/>
    <p:sldId id="434" r:id="rId8"/>
    <p:sldId id="475" r:id="rId9"/>
    <p:sldId id="438" r:id="rId10"/>
    <p:sldId id="449" r:id="rId11"/>
    <p:sldId id="450" r:id="rId12"/>
    <p:sldId id="497" r:id="rId13"/>
    <p:sldId id="498" r:id="rId14"/>
    <p:sldId id="499" r:id="rId15"/>
    <p:sldId id="500" r:id="rId16"/>
    <p:sldId id="462" r:id="rId17"/>
    <p:sldId id="439" r:id="rId18"/>
    <p:sldId id="460" r:id="rId19"/>
    <p:sldId id="453" r:id="rId20"/>
    <p:sldId id="504" r:id="rId21"/>
  </p:sldIdLst>
  <p:sldSz cx="12192000" cy="6858000"/>
  <p:notesSz cx="6858000" cy="9144000"/>
  <p:embeddedFontLst>
    <p:embeddedFont>
      <p:font typeface="FandolFang R" panose="02010600030101010101" pitchFamily="50" charset="-122"/>
      <p:regular r:id="rId26"/>
    </p:embeddedFont>
    <p:embeddedFont>
      <p:font typeface="微软雅黑" panose="020B0503020204020204" pitchFamily="34" charset="-12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字魂105号-简雅黑" panose="00000500000000000000" pitchFamily="2" charset="-122"/>
      <p:regular r:id="rId32"/>
    </p:embeddedFont>
    <p:embeddedFont>
      <p:font typeface="仿宋" panose="02010609060101010101" pitchFamily="49" charset="-122"/>
      <p:regular r:id="rId33"/>
    </p:embeddedFont>
    <p:embeddedFont>
      <p:font typeface="华文行楷" panose="02010800040101010101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65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65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65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65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65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65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65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65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6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305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5814"/>
  </p:normalViewPr>
  <p:slideViewPr>
    <p:cSldViewPr snapToGrid="0">
      <p:cViewPr varScale="1">
        <p:scale>
          <a:sx n="57" d="100"/>
          <a:sy n="57" d="100"/>
        </p:scale>
        <p:origin x="168" y="1720"/>
      </p:cViewPr>
      <p:guideLst>
        <p:guide orient="horz" pos="2160"/>
        <p:guide pos="38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4.xml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andolFang R" panose="02010600030101010101" pitchFamily="50" charset="-122"/>
                <a:ea typeface="FandolFang R" panose="02010600030101010101" pitchFamily="5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andolFang R" panose="02010600030101010101" pitchFamily="50" charset="-122"/>
                <a:ea typeface="FandolFang R" panose="02010600030101010101" pitchFamily="50" charset="-122"/>
              </a:defRPr>
            </a:lvl1pPr>
          </a:lstStyle>
          <a:p>
            <a:fld id="{F2C2AA7E-45B6-4A1E-BCD8-D6A87A74A52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andolFang R" panose="02010600030101010101" pitchFamily="50" charset="-122"/>
                <a:ea typeface="FandolFang R" panose="02010600030101010101" pitchFamily="5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andolFang R" panose="02010600030101010101" pitchFamily="50" charset="-122"/>
                <a:ea typeface="FandolFang R" panose="02010600030101010101" pitchFamily="50" charset="-122"/>
              </a:defRPr>
            </a:lvl1pPr>
          </a:lstStyle>
          <a:p>
            <a:fld id="{CD63BEE1-FC8A-44D4-97E6-0D0EF972D63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andolFang R" panose="02010600030101010101" pitchFamily="50" charset="-122"/>
        <a:ea typeface="FandolFang R" panose="02010600030101010101" pitchFamily="5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andolFang R" panose="02010600030101010101" pitchFamily="50" charset="-122"/>
        <a:ea typeface="FandolFang R" panose="02010600030101010101" pitchFamily="5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andolFang R" panose="02010600030101010101" pitchFamily="50" charset="-122"/>
        <a:ea typeface="FandolFang R" panose="02010600030101010101" pitchFamily="5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andolFang R" panose="02010600030101010101" pitchFamily="50" charset="-122"/>
        <a:ea typeface="FandolFang R" panose="02010600030101010101" pitchFamily="5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andolFang R" panose="02010600030101010101" pitchFamily="50" charset="-122"/>
        <a:ea typeface="FandolFang R" panose="02010600030101010101" pitchFamily="5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3BEE1-FC8A-44D4-97E6-0D0EF972D63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3BEE1-FC8A-44D4-97E6-0D0EF972D63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493BB3-C72A-4A86-9111-856605EA88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32084" r="3333" b="37360"/>
          <a:stretch>
            <a:fillRect/>
          </a:stretch>
        </p:blipFill>
        <p:spPr>
          <a:xfrm>
            <a:off x="4667209" y="347663"/>
            <a:ext cx="2857582" cy="835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2361117" y="1428143"/>
            <a:ext cx="50822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457200">
              <a:buNone/>
            </a:pPr>
            <a:r>
              <a:rPr lang="zh-CN" altLang="en-US" sz="6600" b="1" spc="600" dirty="0"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字魂105号-简雅黑" panose="00000500000000000000" pitchFamily="2" charset="-122"/>
              </a:rPr>
              <a:t>如果能重来</a:t>
            </a:r>
            <a:endParaRPr lang="en-US" altLang="zh-CN" sz="6600" b="1" spc="600" dirty="0"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64480" y="3631484"/>
            <a:ext cx="447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kumimoji="1"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基于</a:t>
            </a:r>
            <a:r>
              <a:rPr kumimoji="1"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Encoder-Decoder</a:t>
            </a:r>
            <a:r>
              <a:rPr kumimoji="1"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框架的拓展</a:t>
            </a:r>
            <a:endParaRPr kumimoji="1"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2597" y="4998970"/>
            <a:ext cx="52120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dirty="0">
                <a:latin typeface="仿宋" panose="02010609060101010101" pitchFamily="49" charset="-122"/>
                <a:ea typeface="仿宋" panose="02010609060101010101" pitchFamily="49" charset="-122"/>
              </a:rPr>
              <a:t>杨宝旭，刘牧雨，曹竞轩，张子琪，王豪</a:t>
            </a:r>
            <a:endParaRPr kumimoji="1" lang="zh-CN" altLang="en-US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3772364" y="2510529"/>
            <a:ext cx="50822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457200">
              <a:buNone/>
            </a:pPr>
            <a:r>
              <a:rPr lang="zh-CN" altLang="en-US" sz="6600" b="1" spc="600" dirty="0"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字魂105号-简雅黑" panose="00000500000000000000" pitchFamily="2" charset="-122"/>
              </a:rPr>
              <a:t>我要选李白</a:t>
            </a:r>
            <a:endParaRPr lang="en-US" altLang="zh-CN" sz="6600" b="1" spc="600" dirty="0"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字魂105号-简雅黑" panose="00000500000000000000" pitchFamily="2" charset="-122"/>
            </a:endParaRPr>
          </a:p>
        </p:txBody>
      </p:sp>
      <p:pic>
        <p:nvPicPr>
          <p:cNvPr id="3" name="背景音乐.mp3" descr="背景音乐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6410" y="503863"/>
            <a:ext cx="1839179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模型架构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42" y="2306449"/>
            <a:ext cx="10441392" cy="326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b="1834"/>
          <a:stretch>
            <a:fillRect/>
          </a:stretch>
        </p:blipFill>
        <p:spPr>
          <a:xfrm>
            <a:off x="7475220" y="1324610"/>
            <a:ext cx="4238625" cy="5133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t="2040" r="-289"/>
          <a:stretch>
            <a:fillRect/>
          </a:stretch>
        </p:blipFill>
        <p:spPr>
          <a:xfrm>
            <a:off x="525780" y="1330960"/>
            <a:ext cx="7040245" cy="5122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6410" y="503863"/>
            <a:ext cx="1839179" cy="52197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效果展示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25" y="1211580"/>
            <a:ext cx="9852025" cy="5520055"/>
          </a:xfrm>
          <a:prstGeom prst="rect">
            <a:avLst/>
          </a:prstGeom>
        </p:spPr>
      </p:pic>
      <p:pic>
        <p:nvPicPr>
          <p:cNvPr id="2" name="图片 1" descr="微信图片_202012222316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269365"/>
            <a:ext cx="5347335" cy="5391150"/>
          </a:xfrm>
          <a:prstGeom prst="rect">
            <a:avLst/>
          </a:prstGeom>
        </p:spPr>
      </p:pic>
      <p:pic>
        <p:nvPicPr>
          <p:cNvPr id="6" name="图片 5" descr="微信图片_202012222316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60" y="1261745"/>
            <a:ext cx="5321935" cy="5398770"/>
          </a:xfrm>
          <a:prstGeom prst="rect">
            <a:avLst/>
          </a:prstGeom>
        </p:spPr>
      </p:pic>
      <p:pic>
        <p:nvPicPr>
          <p:cNvPr id="4" name="图片 3" descr="微信图片_202012222316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510" y="1261745"/>
            <a:ext cx="5269865" cy="5335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6410" y="503863"/>
            <a:ext cx="1839179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模型架构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1841" y="1935332"/>
            <a:ext cx="4977411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拓展：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Attention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机制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每次预测完整的描述语句时只在最开始，输入了图片的特征向量，后续的信息只由隐藏状态来传递。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能否在预测每一个词语的时候都利用到图片的信息，并且关注于图片的不同部分？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2532" y="1337957"/>
            <a:ext cx="5602710" cy="53588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62" y="1935645"/>
            <a:ext cx="10290940" cy="296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6410" y="503863"/>
            <a:ext cx="1839179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模型架构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680" y="1451696"/>
            <a:ext cx="4829730" cy="28450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279" y="1608348"/>
            <a:ext cx="6165958" cy="255586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0441" y="4515160"/>
            <a:ext cx="6103398" cy="378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最基础的基于RNN/LSTM的作诗模型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66470" y="4450417"/>
            <a:ext cx="6103398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考虑上下句的对偶关系：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机器翻译模型的迁移：序列到序列的映射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encoder-decoder框架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85465" y="5881370"/>
            <a:ext cx="669417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最终的作诗model是奇数句用左边的基础模型，偶数句的预测则使用右边的encoder-decoder框架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6410" y="503863"/>
            <a:ext cx="1839179" cy="52197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图灵测试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6040" y="1800225"/>
            <a:ext cx="91547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我们将模型做的五首诗，与网上搜集到的三首网友作的诗打乱，以问卷发放，让大家判断哪些是机器作的诗，哪些是人类作的诗。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6040" y="4428490"/>
            <a:ext cx="100177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人们的误判率可以描述算法的性能。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56540"/>
            <a:ext cx="3174256" cy="6480000"/>
          </a:xfrm>
          <a:prstGeom prst="rect">
            <a:avLst/>
          </a:prstGeom>
        </p:spPr>
      </p:pic>
      <p:pic>
        <p:nvPicPr>
          <p:cNvPr id="6" name="图片 5" descr="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05" y="256540"/>
            <a:ext cx="2881637" cy="6480000"/>
          </a:xfrm>
          <a:prstGeom prst="rect">
            <a:avLst/>
          </a:prstGeom>
        </p:spPr>
      </p:pic>
      <p:pic>
        <p:nvPicPr>
          <p:cNvPr id="7" name="图片 6" descr="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035" y="256540"/>
            <a:ext cx="2592818" cy="6480000"/>
          </a:xfrm>
          <a:prstGeom prst="rect">
            <a:avLst/>
          </a:prstGeom>
        </p:spPr>
      </p:pic>
      <p:pic>
        <p:nvPicPr>
          <p:cNvPr id="8" name="图片 7" descr="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740" y="256540"/>
            <a:ext cx="3004773" cy="6480000"/>
          </a:xfrm>
          <a:prstGeom prst="rect">
            <a:avLst/>
          </a:prstGeom>
        </p:spPr>
      </p:pic>
      <p:pic>
        <p:nvPicPr>
          <p:cNvPr id="9" name="图片 8" descr="2bacabe55fba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10" y="3820795"/>
            <a:ext cx="1440000" cy="1440000"/>
          </a:xfrm>
          <a:prstGeom prst="rect">
            <a:avLst/>
          </a:prstGeom>
        </p:spPr>
      </p:pic>
      <p:pic>
        <p:nvPicPr>
          <p:cNvPr id="12" name="图片 11" descr="2bacabe55fba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50" y="3552825"/>
            <a:ext cx="1440000" cy="1440000"/>
          </a:xfrm>
          <a:prstGeom prst="rect">
            <a:avLst/>
          </a:prstGeom>
        </p:spPr>
      </p:pic>
      <p:pic>
        <p:nvPicPr>
          <p:cNvPr id="13" name="图片 12" descr="2bacabe55fba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340" y="3491865"/>
            <a:ext cx="1440000" cy="1440000"/>
          </a:xfrm>
          <a:prstGeom prst="rect">
            <a:avLst/>
          </a:prstGeom>
        </p:spPr>
      </p:pic>
      <p:pic>
        <p:nvPicPr>
          <p:cNvPr id="19" name="图片 18" descr="2bacabe55fba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870" y="90805"/>
            <a:ext cx="1440000" cy="1440000"/>
          </a:xfrm>
          <a:prstGeom prst="rect">
            <a:avLst/>
          </a:prstGeom>
        </p:spPr>
      </p:pic>
      <p:pic>
        <p:nvPicPr>
          <p:cNvPr id="20" name="图片 19" descr="2bacabe55fba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340" y="256540"/>
            <a:ext cx="1440000" cy="1440000"/>
          </a:xfrm>
          <a:prstGeom prst="rect">
            <a:avLst/>
          </a:prstGeom>
        </p:spPr>
      </p:pic>
      <p:pic>
        <p:nvPicPr>
          <p:cNvPr id="23" name="图片 22" descr="微信图片_202012222333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550" y="527050"/>
            <a:ext cx="7200900" cy="5803900"/>
          </a:xfrm>
          <a:prstGeom prst="rect">
            <a:avLst/>
          </a:prstGeom>
        </p:spPr>
      </p:pic>
      <p:pic>
        <p:nvPicPr>
          <p:cNvPr id="21" name="图片 20" descr="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775" y="1069340"/>
            <a:ext cx="5092700" cy="4292600"/>
          </a:xfrm>
          <a:prstGeom prst="rect">
            <a:avLst/>
          </a:prstGeom>
        </p:spPr>
      </p:pic>
      <p:pic>
        <p:nvPicPr>
          <p:cNvPr id="24" name="图片 23" descr="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0665" y="1069340"/>
            <a:ext cx="5382895" cy="42932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6410" y="503863"/>
            <a:ext cx="1839179" cy="52197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测试结果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8671560" y="449580"/>
          <a:ext cx="288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900000"/>
                <a:gridCol w="1440000"/>
              </a:tblGrid>
              <a:tr h="540000">
                <a:tc row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机器作诗</a:t>
                      </a:r>
                      <a:endParaRPr lang="zh-CN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  <a:endParaRPr lang="zh-CN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误判率</a:t>
                      </a:r>
                      <a:endParaRPr lang="zh-CN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2</a:t>
                      </a:r>
                      <a:endParaRPr lang="en-US" altLang="zh-C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24.2%</a:t>
                      </a:r>
                      <a:endParaRPr lang="en-US" altLang="zh-CN" sz="2400"/>
                    </a:p>
                  </a:txBody>
                  <a:tcPr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/>
                        <a:t>4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/>
                        <a:t>57.4%</a:t>
                      </a:r>
                      <a:endParaRPr lang="en-US" altLang="zh-CN" sz="2400" dirty="0"/>
                    </a:p>
                  </a:txBody>
                  <a:tcPr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/>
                        <a:t>5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/>
                        <a:t>36.8%</a:t>
                      </a:r>
                      <a:endParaRPr lang="en-US" altLang="zh-CN" sz="2400" dirty="0"/>
                    </a:p>
                  </a:txBody>
                  <a:tcPr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7</a:t>
                      </a:r>
                      <a:endParaRPr lang="en-US" altLang="zh-C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54.3%</a:t>
                      </a:r>
                      <a:endParaRPr lang="en-US" altLang="zh-CN" sz="2400"/>
                    </a:p>
                  </a:txBody>
                  <a:tcPr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8</a:t>
                      </a:r>
                      <a:endParaRPr lang="en-US" altLang="zh-C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/>
                        <a:t>29.1%</a:t>
                      </a:r>
                      <a:endParaRPr lang="en-US" altLang="zh-CN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8671560" y="4190365"/>
          <a:ext cx="288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900000"/>
                <a:gridCol w="1440000"/>
              </a:tblGrid>
              <a:tr h="540000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人类作诗</a:t>
                      </a:r>
                      <a:endParaRPr lang="zh-CN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  <a:endParaRPr lang="zh-CN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正判率</a:t>
                      </a:r>
                      <a:endParaRPr lang="zh-CN" altLang="en-US" sz="24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1</a:t>
                      </a:r>
                      <a:endParaRPr lang="en-US" altLang="zh-C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27.7%</a:t>
                      </a:r>
                      <a:endParaRPr lang="en-US" altLang="zh-CN" sz="2400"/>
                    </a:p>
                  </a:txBody>
                  <a:tcPr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3</a:t>
                      </a:r>
                      <a:endParaRPr lang="en-US" altLang="zh-C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83.9%</a:t>
                      </a:r>
                      <a:endParaRPr lang="en-US" altLang="zh-CN" sz="2400"/>
                    </a:p>
                  </a:txBody>
                  <a:tcPr anchor="ctr"/>
                </a:tc>
              </a:tr>
              <a:tr h="54000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6</a:t>
                      </a:r>
                      <a:endParaRPr lang="en-US" altLang="zh-C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64.0%</a:t>
                      </a:r>
                      <a:endParaRPr lang="en-US" altLang="zh-CN" sz="240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图片 8" descr="12"/>
          <p:cNvPicPr>
            <a:picLocks noChangeAspect="1"/>
          </p:cNvPicPr>
          <p:nvPr/>
        </p:nvPicPr>
        <p:blipFill>
          <a:blip r:embed="rId3"/>
          <a:srcRect t="41695" r="860" b="47692"/>
          <a:stretch>
            <a:fillRect/>
          </a:stretch>
        </p:blipFill>
        <p:spPr>
          <a:xfrm>
            <a:off x="2690495" y="1555750"/>
            <a:ext cx="3902075" cy="8528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62050" y="2408555"/>
            <a:ext cx="7087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是人写的概率：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0%      25%     75%   100%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62104" y="3062773"/>
            <a:ext cx="527367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按照投票比例计算每首诗被判定为人写的概率，此概率对于机器作诗为误判率，对于人类作诗为正判率。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5488" y="4868078"/>
            <a:ext cx="5537835" cy="12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机器作诗的误判率整体低于人类作诗的正判率，反映出与人类作诗还有一些差距。有两首误判率过半，说明模型有一定可取之处。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6410" y="503863"/>
            <a:ext cx="1839179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未来展望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5135" y="1589676"/>
            <a:ext cx="10886440" cy="4399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数据量更大、图片种类更丰富的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COCO-CN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使用更多的古诗训练作诗模型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en-GB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synonym</a:t>
            </a:r>
            <a:r>
              <a:rPr kumimoji="1" lang="zh-CN" altLang="en-GB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的词语相似性匹配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的韵脚奖惩搜索机制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生成其他风格的文字（莎士比亚风，凡尔赛风，周杰伦歌词风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2909232" y="2312195"/>
            <a:ext cx="50822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defTabSz="457200">
              <a:buNone/>
            </a:pPr>
            <a:r>
              <a:rPr lang="zh-CN" altLang="en-US" sz="6600" b="1" spc="600" dirty="0"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字魂105号-简雅黑" panose="00000500000000000000" pitchFamily="2" charset="-122"/>
              </a:rPr>
              <a:t>谢谢大家</a:t>
            </a:r>
            <a:endParaRPr lang="en-US" altLang="zh-CN" sz="6600" b="1" spc="600" dirty="0"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012210019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0975" y="1446530"/>
            <a:ext cx="5175885" cy="5068570"/>
          </a:xfrm>
          <a:prstGeom prst="rect">
            <a:avLst/>
          </a:prstGeom>
          <a:effectLst>
            <a:outerShdw blurRad="114300" dist="508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微信图片_20201221002413"/>
          <p:cNvPicPr>
            <a:picLocks noChangeAspect="1"/>
          </p:cNvPicPr>
          <p:nvPr/>
        </p:nvPicPr>
        <p:blipFill>
          <a:blip r:embed="rId4"/>
          <a:srcRect t="3593" r="863"/>
          <a:stretch>
            <a:fillRect/>
          </a:stretch>
        </p:blipFill>
        <p:spPr>
          <a:xfrm>
            <a:off x="5848985" y="2196465"/>
            <a:ext cx="5659755" cy="3837305"/>
          </a:xfrm>
          <a:prstGeom prst="rect">
            <a:avLst/>
          </a:prstGeom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 rot="300000">
            <a:off x="5652770" y="686435"/>
            <a:ext cx="5262880" cy="860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5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有好图，没好文？</a:t>
            </a:r>
            <a:endParaRPr lang="zh-CN" altLang="en-US" sz="50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微信图片_20201221004106"/>
          <p:cNvPicPr>
            <a:picLocks noChangeAspect="1"/>
          </p:cNvPicPr>
          <p:nvPr/>
        </p:nvPicPr>
        <p:blipFill>
          <a:blip r:embed="rId5"/>
          <a:srcRect t="22" r="2506"/>
          <a:stretch>
            <a:fillRect/>
          </a:stretch>
        </p:blipFill>
        <p:spPr>
          <a:xfrm>
            <a:off x="4095750" y="1184275"/>
            <a:ext cx="7844790" cy="4527550"/>
          </a:xfrm>
          <a:prstGeom prst="rect">
            <a:avLst/>
          </a:prstGeom>
          <a:effectLst>
            <a:outerShdw blurRad="1524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584835" y="1184275"/>
            <a:ext cx="377571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某天拍到一张美照</a:t>
            </a:r>
            <a:endParaRPr lang="zh-CN" altLang="en-US"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怎么配文案？</a:t>
            </a:r>
            <a:endParaRPr lang="zh-CN" altLang="en-US"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一段诗如何？</a:t>
            </a:r>
            <a:endParaRPr lang="zh-CN" altLang="en-US"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4835" y="3999865"/>
            <a:ext cx="33267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000" b="1">
                <a:latin typeface="微软雅黑" panose="020B0503020204020204" pitchFamily="34" charset="-122"/>
                <a:ea typeface="微软雅黑" panose="020B0503020204020204" pitchFamily="34" charset="-122"/>
              </a:rPr>
              <a:t>落霞与孤鹜齐飞，秋水共长天一色。</a:t>
            </a:r>
            <a:endParaRPr lang="zh-CN" altLang="en-US" sz="3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5" grpId="1"/>
      <p:bldP spid="4" grpId="0"/>
      <p:bldP spid="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21740" y="2621280"/>
            <a:ext cx="10088339" cy="306135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深度学习项目：</a:t>
            </a:r>
            <a:endParaRPr lang="zh-CN" alt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</a:pPr>
            <a:r>
              <a:rPr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如果能重来</a:t>
            </a:r>
            <a:r>
              <a:rPr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我要选李白</a:t>
            </a:r>
            <a:endParaRPr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——</a:t>
            </a:r>
            <a:r>
              <a:rPr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基于Encoder-</a:t>
            </a:r>
            <a:r>
              <a:rPr lang="en-US" altLang="zh-CN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ecoder框架的拓展</a:t>
            </a:r>
            <a:endParaRPr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7625" y="486410"/>
            <a:ext cx="816292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3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没那水平写诗，又想有高水平文案，怎么办？？</a:t>
            </a:r>
            <a:endParaRPr lang="zh-CN" altLang="en-US" sz="3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3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这种事当然是让机器干！</a:t>
            </a:r>
            <a:endParaRPr lang="zh-CN" altLang="en-US" sz="3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3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于是有了</a:t>
            </a:r>
            <a:r>
              <a:rPr lang="en-US" altLang="zh-CN" sz="3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endParaRPr lang="zh-CN" altLang="en-US" sz="3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3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李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50" y="2776220"/>
            <a:ext cx="4498340" cy="44983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5310" y="433070"/>
            <a:ext cx="11041380" cy="7835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让李白帮我们写一首怎么样？需要哪几步？</a:t>
            </a:r>
            <a:endParaRPr lang="zh-CN" altLang="en-US" sz="45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思考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433070"/>
            <a:ext cx="8591550" cy="83585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46680" y="2062480"/>
            <a:ext cx="38900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40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1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、提取意象</a:t>
            </a:r>
            <a:endParaRPr lang="zh-CN" altLang="en-US" sz="40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40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2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、意象匹配</a:t>
            </a:r>
            <a:endParaRPr lang="zh-CN" altLang="en-US" sz="40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40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3</a:t>
            </a: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、关键词作诗</a:t>
            </a:r>
            <a:endParaRPr lang="zh-CN" altLang="en-US" sz="40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01221004106"/>
          <p:cNvPicPr>
            <a:picLocks noChangeAspect="1"/>
          </p:cNvPicPr>
          <p:nvPr/>
        </p:nvPicPr>
        <p:blipFill>
          <a:blip r:embed="rId2"/>
          <a:srcRect t="22" r="2506"/>
          <a:stretch>
            <a:fillRect/>
          </a:stretch>
        </p:blipFill>
        <p:spPr>
          <a:xfrm>
            <a:off x="5298440" y="1680845"/>
            <a:ext cx="5826125" cy="3362325"/>
          </a:xfrm>
          <a:prstGeom prst="rect">
            <a:avLst/>
          </a:prstGeom>
          <a:effectLst>
            <a:outerShdw blurRad="1524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120140" y="1532255"/>
            <a:ext cx="2087880" cy="4756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5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图里有什么？</a:t>
            </a:r>
            <a:endParaRPr lang="zh-CN" altLang="en-US" sz="25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0450" y="2459990"/>
            <a:ext cx="27673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落日的霞光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天上飞的鸟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水面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楼房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0140" y="4567555"/>
            <a:ext cx="1770380" cy="4756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5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怎么描述？</a:t>
            </a:r>
            <a:endParaRPr lang="zh-CN" altLang="en-US" sz="25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0140" y="5525135"/>
            <a:ext cx="990409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>
                <a:latin typeface="微软雅黑" panose="020B0503020204020204" pitchFamily="34" charset="-122"/>
                <a:ea typeface="微软雅黑" panose="020B0503020204020204" pitchFamily="34" charset="-122"/>
              </a:rPr>
              <a:t>落日的霞光中，鸟群在水面上空飞翔</a:t>
            </a:r>
            <a:endParaRPr lang="zh-CN" altLang="en-US" sz="2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76410" y="503863"/>
            <a:ext cx="1839179" cy="52197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提取意象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6410" y="503863"/>
            <a:ext cx="1839179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模型概述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" y="931198"/>
            <a:ext cx="2692400" cy="52959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15970" y="1771650"/>
            <a:ext cx="360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看图写话模型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629870" y="2457450"/>
            <a:ext cx="490320" cy="35433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ysClr val="windowText" lastClr="0000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rcRect t="22" r="2506"/>
          <a:stretch>
            <a:fillRect/>
          </a:stretch>
        </p:blipFill>
        <p:spPr>
          <a:xfrm>
            <a:off x="4217552" y="3867235"/>
            <a:ext cx="2420682" cy="1397075"/>
          </a:xfrm>
          <a:prstGeom prst="rect">
            <a:avLst/>
          </a:prstGeom>
          <a:effectLst/>
        </p:spPr>
      </p:pic>
      <p:sp>
        <p:nvSpPr>
          <p:cNvPr id="20" name="右箭头 19"/>
          <p:cNvSpPr/>
          <p:nvPr/>
        </p:nvSpPr>
        <p:spPr>
          <a:xfrm>
            <a:off x="6948288" y="4553057"/>
            <a:ext cx="672582" cy="505048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115970" y="2573960"/>
            <a:ext cx="244009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1]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15970" y="3055644"/>
            <a:ext cx="166423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：描述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70863" y="5314137"/>
            <a:ext cx="3461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[‘&lt;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&gt;’, ‘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鹜鸟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‘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‘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霞光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’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‘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飞翔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’]</a:t>
            </a:r>
            <a:endParaRPr kumimoji="1"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62560" y="4651692"/>
            <a:ext cx="3507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[‘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鹜鸟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‘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‘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霞光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’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‘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飞翔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’, ‘&lt;</a:t>
            </a:r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结束</a:t>
            </a:r>
            <a:r>
              <a:rPr kumimoji="1"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&gt;’]</a:t>
            </a:r>
            <a:endParaRPr kumimoji="1"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  <p:bldP spid="18" grpId="0" bldLvl="0" animBg="1"/>
      <p:bldP spid="20" grpId="0" bldLvl="0" animBg="1"/>
      <p:bldP spid="22" grpId="0"/>
      <p:bldP spid="23" grpId="0"/>
      <p:bldP spid="27" grpId="0"/>
      <p:bldP spid="28" grpId="0"/>
      <p:bldP spid="10" grpId="0"/>
      <p:bldP spid="12" grpId="1"/>
      <p:bldP spid="18" grpId="1" animBg="1"/>
      <p:bldP spid="20" grpId="1" animBg="1"/>
      <p:bldP spid="22" grpId="1"/>
      <p:bldP spid="23" grpId="1"/>
      <p:bldP spid="27" grpId="1"/>
      <p:bldP spid="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061585" y="504825"/>
            <a:ext cx="212852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dist" fontAlgn="auto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意象匹配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 descr="唐代诗人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892415" y="1147445"/>
            <a:ext cx="2367280" cy="2367280"/>
          </a:xfrm>
          <a:prstGeom prst="rect">
            <a:avLst/>
          </a:prstGeom>
        </p:spPr>
      </p:pic>
      <p:pic>
        <p:nvPicPr>
          <p:cNvPr id="5" name="图片 4" descr="思考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42730" y="372110"/>
            <a:ext cx="2463165" cy="2397125"/>
          </a:xfrm>
          <a:prstGeom prst="rect">
            <a:avLst/>
          </a:prstGeom>
        </p:spPr>
      </p:pic>
      <p:pic>
        <p:nvPicPr>
          <p:cNvPr id="6" name="图片 5" descr="唐代诗人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415" y="3653790"/>
            <a:ext cx="2949575" cy="2949575"/>
          </a:xfrm>
          <a:prstGeom prst="rect">
            <a:avLst/>
          </a:prstGeom>
        </p:spPr>
      </p:pic>
      <p:pic>
        <p:nvPicPr>
          <p:cNvPr id="7" name="图片 6" descr="思考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79280" y="3024505"/>
            <a:ext cx="2463165" cy="2397125"/>
          </a:xfrm>
          <a:prstGeom prst="rect">
            <a:avLst/>
          </a:prstGeom>
        </p:spPr>
      </p:pic>
      <p:pic>
        <p:nvPicPr>
          <p:cNvPr id="8" name="图片 7" descr="69be5e3df114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1277620"/>
            <a:ext cx="2006600" cy="2006600"/>
          </a:xfrm>
          <a:prstGeom prst="rect">
            <a:avLst/>
          </a:prstGeom>
        </p:spPr>
      </p:pic>
      <p:pic>
        <p:nvPicPr>
          <p:cNvPr id="10" name="图片 9" descr="ce9a6201540f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" y="4107180"/>
            <a:ext cx="2253615" cy="2253615"/>
          </a:xfrm>
          <a:prstGeom prst="rect">
            <a:avLst/>
          </a:prstGeom>
        </p:spPr>
      </p:pic>
      <p:pic>
        <p:nvPicPr>
          <p:cNvPr id="11" name="图片 10" descr="201ad881d9af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405" y="679450"/>
            <a:ext cx="2604770" cy="2604770"/>
          </a:xfrm>
          <a:prstGeom prst="rect">
            <a:avLst/>
          </a:prstGeom>
        </p:spPr>
      </p:pic>
      <p:pic>
        <p:nvPicPr>
          <p:cNvPr id="12" name="图片 11" descr="2b6cd31142e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583940" y="3430905"/>
            <a:ext cx="3606165" cy="36061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181590" y="1026795"/>
            <a:ext cx="12007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>
                <a:latin typeface="微软雅黑" panose="020B0503020204020204" pitchFamily="34" charset="-122"/>
                <a:ea typeface="微软雅黑" panose="020B0503020204020204" pitchFamily="34" charset="-122"/>
              </a:rPr>
              <a:t>这是啥？</a:t>
            </a:r>
            <a:endParaRPr lang="zh-CN" altLang="en-US" sz="2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6095" y="3714750"/>
            <a:ext cx="9398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>
                <a:latin typeface="微软雅黑" panose="020B0503020204020204" pitchFamily="34" charset="-122"/>
                <a:ea typeface="微软雅黑" panose="020B0503020204020204" pitchFamily="34" charset="-122"/>
              </a:rPr>
              <a:t>懂了！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1744980" y="3328670"/>
            <a:ext cx="356870" cy="8007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5208905" y="3328670"/>
            <a:ext cx="356870" cy="8007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208795" y="503863"/>
            <a:ext cx="1839179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模型概述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1027083"/>
            <a:ext cx="2692400" cy="52959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115970" y="1771650"/>
            <a:ext cx="4785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关键词嵌入算法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描述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不完整诗句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629870" y="3802774"/>
            <a:ext cx="490320" cy="35433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15970" y="2573960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：描述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15970" y="3055644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：带有星号的不完整诗句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15970" y="382717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kumimoji="1"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鹜鸟在霞光中飞翔</a:t>
            </a:r>
            <a:endParaRPr lang="zh-CN" altLang="en-US" sz="1800" dirty="0"/>
          </a:p>
        </p:txBody>
      </p:sp>
      <p:sp>
        <p:nvSpPr>
          <p:cNvPr id="27" name="右箭头 26"/>
          <p:cNvSpPr/>
          <p:nvPr/>
        </p:nvSpPr>
        <p:spPr>
          <a:xfrm>
            <a:off x="6359544" y="3759318"/>
            <a:ext cx="672582" cy="505048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244375" y="382717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*霞**鹜*飞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16" grpId="0"/>
      <p:bldP spid="3" grpId="0"/>
      <p:bldP spid="15" grpId="0"/>
      <p:bldP spid="18" grpId="1" animBg="1"/>
      <p:bldP spid="19" grpId="1" animBg="1"/>
      <p:bldP spid="16" grpId="1"/>
      <p:bldP spid="20" grpId="0"/>
      <p:bldP spid="22" grpId="0"/>
      <p:bldP spid="23" grpId="0" animBg="1"/>
      <p:bldP spid="24" grpId="0"/>
      <p:bldP spid="25" grpId="0"/>
      <p:bldP spid="26" grpId="0"/>
      <p:bldP spid="27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034280" y="502920"/>
            <a:ext cx="19608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关键词作诗</a:t>
            </a:r>
            <a:endParaRPr lang="zh-CN" altLang="en-US" sz="35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4" name="图片 3" descr="微信图片_20201221004106"/>
          <p:cNvPicPr>
            <a:picLocks noChangeAspect="1"/>
          </p:cNvPicPr>
          <p:nvPr/>
        </p:nvPicPr>
        <p:blipFill>
          <a:blip r:embed="rId2"/>
          <a:srcRect t="22" r="2506"/>
          <a:stretch>
            <a:fillRect/>
          </a:stretch>
        </p:blipFill>
        <p:spPr>
          <a:xfrm>
            <a:off x="5974715" y="2272030"/>
            <a:ext cx="5591810" cy="3227070"/>
          </a:xfrm>
          <a:prstGeom prst="rect">
            <a:avLst/>
          </a:prstGeom>
          <a:effectLst>
            <a:outerShdw blurRad="1524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068705" y="2272030"/>
            <a:ext cx="4185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前面提取到图中核心关键词：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落日、霞光、飞鸟、水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8705" y="4037330"/>
            <a:ext cx="650049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作出一句诗：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/>
          </a:p>
          <a:p>
            <a:r>
              <a:rPr lang="zh-CN" altLang="en-US" sz="23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落霞与孤鹜齐飞，</a:t>
            </a:r>
            <a:endParaRPr lang="zh-CN" altLang="en-US" sz="23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3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秋水共长天一色。</a:t>
            </a:r>
            <a:endParaRPr lang="zh-CN" altLang="en-US" sz="2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54820" y="501958"/>
            <a:ext cx="1839179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模型概述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5" y="1027718"/>
            <a:ext cx="2692400" cy="52959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115970" y="1771650"/>
            <a:ext cx="4528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作诗模型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不完整诗句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完整诗句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629870" y="5148098"/>
            <a:ext cx="490320" cy="35433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51612" y="2658451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：诗句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[:-1]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350703" y="3056624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：诗句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[1:]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15970" y="2297111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模型一（用于生成上半句）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350703" y="3457643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落霞与孤鹜齐</a:t>
            </a:r>
            <a:endParaRPr lang="zh-CN" altLang="en-US" sz="1600" dirty="0"/>
          </a:p>
        </p:txBody>
      </p:sp>
      <p:sp>
        <p:nvSpPr>
          <p:cNvPr id="38" name="右箭头 37"/>
          <p:cNvSpPr/>
          <p:nvPr/>
        </p:nvSpPr>
        <p:spPr>
          <a:xfrm>
            <a:off x="5845189" y="3422746"/>
            <a:ext cx="570720" cy="40834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/>
          </a:p>
        </p:txBody>
      </p:sp>
      <p:sp>
        <p:nvSpPr>
          <p:cNvPr id="39" name="文本框 38"/>
          <p:cNvSpPr txBox="1"/>
          <p:nvPr/>
        </p:nvSpPr>
        <p:spPr>
          <a:xfrm>
            <a:off x="6494623" y="345764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霞与孤鹜齐飞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115970" y="3921548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模型二（用于生成下半句）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350703" y="4279620"/>
            <a:ext cx="4006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上半句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上半句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[:1] +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下半句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[:-1]]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350703" y="4671555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：下半句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50703" y="5101597"/>
            <a:ext cx="3305713" cy="338554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落霞与孤鹜齐飞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落秋水共长天一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600" dirty="0"/>
          </a:p>
        </p:txBody>
      </p:sp>
      <p:sp>
        <p:nvSpPr>
          <p:cNvPr id="44" name="右箭头 43"/>
          <p:cNvSpPr/>
          <p:nvPr/>
        </p:nvSpPr>
        <p:spPr>
          <a:xfrm>
            <a:off x="6993681" y="5686429"/>
            <a:ext cx="672582" cy="505048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/>
          </a:p>
        </p:txBody>
      </p:sp>
      <p:sp>
        <p:nvSpPr>
          <p:cNvPr id="45" name="文本框 44"/>
          <p:cNvSpPr txBox="1"/>
          <p:nvPr/>
        </p:nvSpPr>
        <p:spPr>
          <a:xfrm>
            <a:off x="8377110" y="510159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秋水共长天一色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115970" y="5754287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*霞**鹜*飞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秋水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**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**]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7731403" y="5066700"/>
            <a:ext cx="570720" cy="40834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/>
          </a:p>
        </p:txBody>
      </p:sp>
      <p:sp>
        <p:nvSpPr>
          <p:cNvPr id="48" name="文本框 47"/>
          <p:cNvSpPr txBox="1"/>
          <p:nvPr/>
        </p:nvSpPr>
        <p:spPr>
          <a:xfrm>
            <a:off x="7849005" y="5754287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落霞与孤鹜齐飞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秋水共长天一色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115970" y="5565502"/>
            <a:ext cx="7371838" cy="7574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8" grpId="0"/>
      <p:bldP spid="32" grpId="0"/>
      <p:bldP spid="33" grpId="0" animBg="1"/>
      <p:bldP spid="34" grpId="0"/>
      <p:bldP spid="35" grpId="0"/>
      <p:bldP spid="36" grpId="0"/>
      <p:bldP spid="37" grpId="0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5" grpId="0"/>
      <p:bldP spid="46" grpId="0"/>
      <p:bldP spid="47" grpId="0" animBg="1"/>
      <p:bldP spid="48" grpId="0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6410" y="503863"/>
            <a:ext cx="1839179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模型概述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0" y="1027083"/>
            <a:ext cx="2692400" cy="5295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rcRect t="22" r="2506"/>
          <a:stretch>
            <a:fillRect/>
          </a:stretch>
        </p:blipFill>
        <p:spPr>
          <a:xfrm>
            <a:off x="8473477" y="1591909"/>
            <a:ext cx="2420682" cy="1397075"/>
          </a:xfrm>
          <a:prstGeom prst="rect">
            <a:avLst/>
          </a:prstGeom>
          <a:effectLst/>
        </p:spPr>
      </p:pic>
      <p:sp>
        <p:nvSpPr>
          <p:cNvPr id="27" name="文本框 26"/>
          <p:cNvSpPr txBox="1"/>
          <p:nvPr/>
        </p:nvSpPr>
        <p:spPr>
          <a:xfrm>
            <a:off x="8873339" y="356400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鹜鸟在霞光中飞翔</a:t>
            </a:r>
            <a:endParaRPr kumimoji="1"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9370327" y="3160665"/>
            <a:ext cx="641131" cy="273269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370327" y="4843037"/>
            <a:ext cx="641131" cy="273269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下箭头 30"/>
          <p:cNvSpPr/>
          <p:nvPr/>
        </p:nvSpPr>
        <p:spPr>
          <a:xfrm>
            <a:off x="9370327" y="4001851"/>
            <a:ext cx="641131" cy="273269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165748" y="440519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*霞**鹜*飞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6924" y="5246376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落霞与孤鹜齐飞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03883" y="20339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75633" y="310089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92301" y="416664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不完整诗句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16774" y="52265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完整诗句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下箭头 37"/>
          <p:cNvSpPr/>
          <p:nvPr/>
        </p:nvSpPr>
        <p:spPr>
          <a:xfrm>
            <a:off x="5703883" y="2629899"/>
            <a:ext cx="641131" cy="273269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下箭头 38"/>
          <p:cNvSpPr/>
          <p:nvPr/>
        </p:nvSpPr>
        <p:spPr>
          <a:xfrm>
            <a:off x="5699888" y="4762967"/>
            <a:ext cx="641131" cy="273269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5699888" y="3698740"/>
            <a:ext cx="641131" cy="273269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76410" y="503863"/>
            <a:ext cx="1839179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字魂105号-简雅黑" panose="00000500000000000000" pitchFamily="2" charset="-122"/>
              </a:rPr>
              <a:t>训练数据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1550" y="1838785"/>
            <a:ext cx="697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Flickr8k-CN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数据集（</a:t>
            </a:r>
            <a:r>
              <a:rPr lang="en-GB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GB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lixirong.net</a:t>
            </a:r>
            <a:r>
              <a:rPr lang="en-GB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/datasets/flickr8kcn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1550" y="4491192"/>
            <a:ext cx="6759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古诗词全集（</a:t>
            </a:r>
            <a:r>
              <a:rPr kumimoji="1"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kumimoji="1" lang="en-GB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kumimoji="1"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GB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Werneror</a:t>
            </a:r>
            <a:r>
              <a:rPr kumimoji="1"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/Poetry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2342274"/>
            <a:ext cx="2477185" cy="1629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67041" y="297231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一个中年女人正在拿着照相机准备拍照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5121231"/>
            <a:ext cx="9855200" cy="6223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5510,&quot;width&quot;:15840}"/>
</p:tagLst>
</file>

<file path=ppt/tags/tag2.xml><?xml version="1.0" encoding="utf-8"?>
<p:tagLst xmlns:p="http://schemas.openxmlformats.org/presentationml/2006/main">
  <p:tag name="KSO_WM_UNIT_TABLE_BEAUTIFY" val="smartTable{a4ca1daa-4402-4bbd-93eb-afd8017aa841}"/>
</p:tagLst>
</file>

<file path=ppt/tags/tag3.xml><?xml version="1.0" encoding="utf-8"?>
<p:tagLst xmlns:p="http://schemas.openxmlformats.org/presentationml/2006/main">
  <p:tag name="KSO_WM_UNIT_TABLE_BEAUTIFY" val="smartTable{48fff1db-e910-4c37-b59c-d2162ea5d8c0}"/>
</p:tagLst>
</file>

<file path=ppt/tags/tag4.xml><?xml version="1.0" encoding="utf-8"?>
<p:tagLst xmlns:p="http://schemas.openxmlformats.org/presentationml/2006/main">
  <p:tag name="ISPRING_PRESENTATION_TITLE" val="部编版五年级语文上册古人谈读书PPT课件"/>
</p:tagLst>
</file>

<file path=ppt/theme/theme1.xml><?xml version="1.0" encoding="utf-8"?>
<a:theme xmlns:a="http://schemas.openxmlformats.org/drawingml/2006/main" name="第一PPT模板网-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1503</Words>
  <Application>WPS 演示</Application>
  <PresentationFormat>宽屏</PresentationFormat>
  <Paragraphs>244</Paragraphs>
  <Slides>18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54" baseType="lpstr">
      <vt:lpstr>Arial</vt:lpstr>
      <vt:lpstr>宋体</vt:lpstr>
      <vt:lpstr>Wingdings</vt:lpstr>
      <vt:lpstr>FandolFang R</vt:lpstr>
      <vt:lpstr>微软雅黑</vt:lpstr>
      <vt:lpstr>Calibri</vt:lpstr>
      <vt:lpstr>Weibei SC</vt:lpstr>
      <vt:lpstr>新蒂黑板报</vt:lpstr>
      <vt:lpstr>字魂105号-简雅黑</vt:lpstr>
      <vt:lpstr>一纸情书</vt:lpstr>
      <vt:lpstr>等线</vt:lpstr>
      <vt:lpstr>Times New Roman</vt:lpstr>
      <vt:lpstr>Arial Unicode MS</vt:lpstr>
      <vt:lpstr>字魂95号-手刻宋</vt:lpstr>
      <vt:lpstr>Calibri Light</vt:lpstr>
      <vt:lpstr>段宁毛笔行书</vt:lpstr>
      <vt:lpstr>黑体</vt:lpstr>
      <vt:lpstr>仿宋</vt:lpstr>
      <vt:lpstr>FandolFang R</vt:lpstr>
      <vt:lpstr>字魂105号-简雅黑</vt:lpstr>
      <vt:lpstr>叶根友非主流手写</vt:lpstr>
      <vt:lpstr>新宋体</vt:lpstr>
      <vt:lpstr>文鼎竹子體</vt:lpstr>
      <vt:lpstr>文鼎习字体</vt:lpstr>
      <vt:lpstr>微软雅黑 Light</vt:lpstr>
      <vt:lpstr>等线 Light</vt:lpstr>
      <vt:lpstr>方正粉丝天下简体</vt:lpstr>
      <vt:lpstr>方正呐喊体</vt:lpstr>
      <vt:lpstr>方正姚体</vt:lpstr>
      <vt:lpstr>华文彩云</vt:lpstr>
      <vt:lpstr>华康金文体W3(P)</vt:lpstr>
      <vt:lpstr>华文楷体</vt:lpstr>
      <vt:lpstr>华文仿宋</vt:lpstr>
      <vt:lpstr>华文隶书</vt:lpstr>
      <vt:lpstr>华文行楷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部编版五年级语文上册古人谈读书PPT课件</dc:title>
  <dc:creator>第一PPT模板网-WWW.1PPT.COM</dc:creator>
  <cp:lastModifiedBy>煲鸡猛虎</cp:lastModifiedBy>
  <cp:revision>65</cp:revision>
  <dcterms:created xsi:type="dcterms:W3CDTF">2020-10-09T06:10:00Z</dcterms:created>
  <dcterms:modified xsi:type="dcterms:W3CDTF">2020-12-22T15:53:54Z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